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8"/>
  </p:notesMasterIdLst>
  <p:sldIdLst>
    <p:sldId id="256" r:id="rId2"/>
    <p:sldId id="277" r:id="rId3"/>
    <p:sldId id="283" r:id="rId4"/>
    <p:sldId id="291" r:id="rId5"/>
    <p:sldId id="284" r:id="rId6"/>
    <p:sldId id="285" r:id="rId7"/>
    <p:sldId id="292" r:id="rId8"/>
    <p:sldId id="289" r:id="rId9"/>
    <p:sldId id="293" r:id="rId10"/>
    <p:sldId id="286" r:id="rId11"/>
    <p:sldId id="288" r:id="rId12"/>
    <p:sldId id="290" r:id="rId13"/>
    <p:sldId id="294" r:id="rId14"/>
    <p:sldId id="295" r:id="rId15"/>
    <p:sldId id="296" r:id="rId16"/>
    <p:sldId id="282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69934" autoAdjust="0"/>
  </p:normalViewPr>
  <p:slideViewPr>
    <p:cSldViewPr>
      <p:cViewPr varScale="1">
        <p:scale>
          <a:sx n="50" d="100"/>
          <a:sy n="50" d="100"/>
        </p:scale>
        <p:origin x="-173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B44C9D8-6DA8-4F1D-8CEF-179DD8BEF76A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9B16DE-7D16-4370-9576-8BE77E3F475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665798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1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04851461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10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43807485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11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7399650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12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10049474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13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27661910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14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69076270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15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93495881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16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93258210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2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25736670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3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91536444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4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4988856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5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87043030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6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60391755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7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70603733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8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6542390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9B16DE-7D16-4370-9576-8BE77E3F475A}" type="slidenum">
              <a:rPr lang="en-CA" smtClean="0"/>
              <a:t>9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1757528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AF9642C2-FDA3-483F-84BC-BD5231571D5B}" type="datetimeFigureOut">
              <a:rPr lang="en-CA" smtClean="0"/>
              <a:t>14/05/2013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E6D22079-C2D0-48EB-B631-26ABD3518014}" type="slidenum">
              <a:rPr lang="en-CA" smtClean="0"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CA" b="1" dirty="0" smtClean="0"/>
              <a:t>Learning Coach Meeting</a:t>
            </a:r>
            <a:endParaRPr lang="en-CA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CA" dirty="0" smtClean="0"/>
              <a:t>May 17, 2013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1447631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764704"/>
            <a:ext cx="7024744" cy="936104"/>
          </a:xfrm>
        </p:spPr>
        <p:txBody>
          <a:bodyPr>
            <a:normAutofit/>
          </a:bodyPr>
          <a:lstStyle/>
          <a:p>
            <a:r>
              <a:rPr lang="en-CA" dirty="0" smtClean="0"/>
              <a:t>“Big Idea” Label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916832"/>
            <a:ext cx="7848872" cy="4608512"/>
          </a:xfrm>
        </p:spPr>
        <p:txBody>
          <a:bodyPr>
            <a:normAutofit/>
          </a:bodyPr>
          <a:lstStyle/>
          <a:p>
            <a:pPr>
              <a:buFont typeface="Courier New" pitchFamily="49" charset="0"/>
              <a:buChar char="o"/>
            </a:pPr>
            <a:r>
              <a:rPr lang="en-CA" dirty="0" smtClean="0"/>
              <a:t>Assign half of the categories to each pair of shoulder-partners.</a:t>
            </a:r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Work with shoulder partner to create a “big idea” label for each set of ideas you are assigned to.</a:t>
            </a:r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Ask the other pair for help if you are unable to come up with “big idea” labels for any of your assigned categories.</a:t>
            </a:r>
          </a:p>
          <a:p>
            <a:pPr>
              <a:buFont typeface="Courier New" pitchFamily="49" charset="0"/>
              <a:buChar char="o"/>
            </a:pPr>
            <a:endParaRPr lang="en-CA" dirty="0"/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 marL="68580" indent="0">
              <a:buNone/>
            </a:pP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63208820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608" y="908720"/>
            <a:ext cx="7024744" cy="792088"/>
          </a:xfrm>
        </p:spPr>
        <p:txBody>
          <a:bodyPr>
            <a:normAutofit/>
          </a:bodyPr>
          <a:lstStyle/>
          <a:p>
            <a:r>
              <a:rPr lang="en-CA" dirty="0" smtClean="0"/>
              <a:t>Recording all the Big Ideas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628800"/>
            <a:ext cx="8208912" cy="4968552"/>
          </a:xfrm>
        </p:spPr>
        <p:txBody>
          <a:bodyPr>
            <a:normAutofit/>
          </a:bodyPr>
          <a:lstStyle/>
          <a:p>
            <a:pPr marL="68580" indent="0" algn="ctr">
              <a:buNone/>
            </a:pPr>
            <a:r>
              <a:rPr lang="en-CA" sz="1800" dirty="0" smtClean="0"/>
              <a:t>2 </a:t>
            </a:r>
            <a:r>
              <a:rPr lang="en-CA" sz="1800" i="1" dirty="0" smtClean="0"/>
              <a:t>Big Ideas Recording Sheets </a:t>
            </a:r>
            <a:r>
              <a:rPr lang="en-CA" sz="1800" dirty="0" smtClean="0"/>
              <a:t>per team</a:t>
            </a:r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Team members 1 and 3 each need a </a:t>
            </a:r>
            <a:r>
              <a:rPr lang="en-CA" i="1" dirty="0" smtClean="0"/>
              <a:t>Big Idea Recording Sheet</a:t>
            </a:r>
            <a:r>
              <a:rPr lang="en-CA" dirty="0" smtClean="0"/>
              <a:t>, </a:t>
            </a:r>
          </a:p>
          <a:p>
            <a:pPr>
              <a:buFont typeface="Courier New" pitchFamily="49" charset="0"/>
              <a:buChar char="o"/>
            </a:pPr>
            <a:r>
              <a:rPr lang="en-CA" dirty="0"/>
              <a:t>T</a:t>
            </a:r>
            <a:r>
              <a:rPr lang="en-CA" dirty="0" smtClean="0"/>
              <a:t>eam members 1 and 3 each record all the big ideas that your group generated. </a:t>
            </a:r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Team members 1 and 3, each travel with your shoulder partner to all the other tables, adding any big ideas that you do not have on your sheet.</a:t>
            </a:r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If there is a similar big idea, but it has been given a different label, add that label to your sheet (in brackets beside your label.)</a:t>
            </a:r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Go back to your table.</a:t>
            </a:r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>
              <a:buFont typeface="Courier New" pitchFamily="49" charset="0"/>
              <a:buChar char="o"/>
            </a:pPr>
            <a:endParaRPr lang="en-CA" dirty="0" smtClean="0"/>
          </a:p>
          <a:p>
            <a:pPr marL="68580" indent="0">
              <a:buNone/>
            </a:pP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40411242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592" y="764704"/>
            <a:ext cx="7024744" cy="1143000"/>
          </a:xfrm>
        </p:spPr>
        <p:txBody>
          <a:bodyPr>
            <a:normAutofit fontScale="90000"/>
          </a:bodyPr>
          <a:lstStyle/>
          <a:p>
            <a:r>
              <a:rPr lang="en-CA" dirty="0" smtClean="0"/>
              <a:t>Revising Big Ideas</a:t>
            </a:r>
            <a:br>
              <a:rPr lang="en-CA" dirty="0" smtClean="0"/>
            </a:b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9552" y="1844824"/>
            <a:ext cx="8136904" cy="4680520"/>
          </a:xfrm>
        </p:spPr>
        <p:txBody>
          <a:bodyPr>
            <a:normAutofit lnSpcReduction="10000"/>
          </a:bodyPr>
          <a:lstStyle/>
          <a:p>
            <a:r>
              <a:rPr lang="en-CA" dirty="0" smtClean="0"/>
              <a:t>Share, with your other 2 team mates, what you now have on your </a:t>
            </a:r>
            <a:r>
              <a:rPr lang="en-CA" i="1" dirty="0" smtClean="0"/>
              <a:t>Big Idea </a:t>
            </a:r>
            <a:r>
              <a:rPr lang="en-CA" dirty="0" smtClean="0"/>
              <a:t>sheet.</a:t>
            </a:r>
          </a:p>
          <a:p>
            <a:r>
              <a:rPr lang="en-CA" dirty="0" smtClean="0"/>
              <a:t>If your sheets differ, come to </a:t>
            </a:r>
            <a:r>
              <a:rPr lang="en-CA" dirty="0" err="1" smtClean="0"/>
              <a:t>concensus</a:t>
            </a:r>
            <a:r>
              <a:rPr lang="en-CA" dirty="0" smtClean="0"/>
              <a:t> as to what the big ideas should be (it may involve revisiting the other tables again…)</a:t>
            </a:r>
          </a:p>
          <a:p>
            <a:r>
              <a:rPr lang="en-CA" dirty="0" smtClean="0"/>
              <a:t>Designate one of the Big Idea sheets as the “Final Big Idea Sheet”, and make all revisions on it.</a:t>
            </a:r>
          </a:p>
          <a:p>
            <a:r>
              <a:rPr lang="en-CA" dirty="0" smtClean="0"/>
              <a:t>Revise existing Big Idea sticky note </a:t>
            </a:r>
            <a:r>
              <a:rPr lang="en-CA" b="1" dirty="0" smtClean="0"/>
              <a:t>labels</a:t>
            </a:r>
            <a:r>
              <a:rPr lang="en-CA" dirty="0" smtClean="0"/>
              <a:t> so they  are same as the Big Ideas you have on the “Final” sheet. </a:t>
            </a:r>
          </a:p>
          <a:p>
            <a:r>
              <a:rPr lang="en-CA" dirty="0" smtClean="0"/>
              <a:t>Bring your “Final” sheet AND the cardboard with sticky notes to me. </a:t>
            </a:r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82518382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Determine PLCs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On index card, individually record the top 3 “Big Ideas” you are interested in.</a:t>
            </a:r>
          </a:p>
          <a:p>
            <a:r>
              <a:rPr lang="en-CA" dirty="0" smtClean="0"/>
              <a:t>Stand beside ONE of those top 3.</a:t>
            </a:r>
          </a:p>
          <a:p>
            <a:r>
              <a:rPr lang="en-CA" dirty="0" smtClean="0"/>
              <a:t>Select another topic if necessary.</a:t>
            </a:r>
          </a:p>
          <a:p>
            <a:pPr marL="68580" indent="0">
              <a:buNone/>
            </a:pPr>
            <a:endParaRPr lang="en-CA" dirty="0" smtClean="0"/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10605631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Begin to Build Your Team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323652"/>
            <a:ext cx="8280920" cy="3985668"/>
          </a:xfrm>
        </p:spPr>
        <p:txBody>
          <a:bodyPr>
            <a:normAutofit/>
          </a:bodyPr>
          <a:lstStyle/>
          <a:p>
            <a:r>
              <a:rPr lang="en-CA" sz="2800" dirty="0" smtClean="0"/>
              <a:t>Informal conversation</a:t>
            </a:r>
            <a:endParaRPr lang="en-CA" sz="2800" dirty="0"/>
          </a:p>
          <a:p>
            <a:endParaRPr lang="en-CA" dirty="0" smtClean="0"/>
          </a:p>
          <a:p>
            <a:r>
              <a:rPr lang="en-CA" sz="2800" dirty="0" err="1" smtClean="0"/>
              <a:t>RoundRobin</a:t>
            </a:r>
            <a:r>
              <a:rPr lang="en-CA" sz="2800" dirty="0" smtClean="0"/>
              <a:t> response to one of:</a:t>
            </a:r>
          </a:p>
          <a:p>
            <a:pPr lvl="1"/>
            <a:r>
              <a:rPr lang="en-CA" sz="2400" dirty="0" smtClean="0"/>
              <a:t>If </a:t>
            </a:r>
            <a:r>
              <a:rPr lang="en-CA" sz="2400" dirty="0"/>
              <a:t>you were a vending machine, </a:t>
            </a:r>
            <a:r>
              <a:rPr lang="en-CA" sz="2400" dirty="0" smtClean="0"/>
              <a:t>of all the </a:t>
            </a:r>
            <a:r>
              <a:rPr lang="en-CA" sz="2400" dirty="0"/>
              <a:t>items you would dispense, which </a:t>
            </a:r>
            <a:r>
              <a:rPr lang="en-CA" sz="2400" dirty="0" smtClean="0"/>
              <a:t>items </a:t>
            </a:r>
            <a:r>
              <a:rPr lang="en-CA" sz="2400" dirty="0"/>
              <a:t>would </a:t>
            </a:r>
            <a:r>
              <a:rPr lang="en-CA" sz="2400" dirty="0" smtClean="0"/>
              <a:t>be rated as your top 3? Elaborate</a:t>
            </a:r>
          </a:p>
          <a:p>
            <a:pPr lvl="1"/>
            <a:r>
              <a:rPr lang="en-CA" sz="2400" dirty="0" smtClean="0"/>
              <a:t>If you were an acronym, what would your letters be and what would they stand for? Elaborate</a:t>
            </a:r>
            <a:endParaRPr lang="en-CA" sz="2400" dirty="0"/>
          </a:p>
        </p:txBody>
      </p:sp>
    </p:spTree>
    <p:extLst>
      <p:ext uri="{BB962C8B-B14F-4D97-AF65-F5344CB8AC3E}">
        <p14:creationId xmlns:p14="http://schemas.microsoft.com/office/powerpoint/2010/main" val="230926454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Develop </a:t>
            </a:r>
            <a:r>
              <a:rPr lang="en-CA" dirty="0"/>
              <a:t>Y</a:t>
            </a:r>
            <a:r>
              <a:rPr lang="en-CA" dirty="0" smtClean="0"/>
              <a:t>our PLC Vision…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2323652"/>
            <a:ext cx="7632848" cy="3841652"/>
          </a:xfrm>
        </p:spPr>
        <p:txBody>
          <a:bodyPr/>
          <a:lstStyle/>
          <a:p>
            <a:r>
              <a:rPr lang="en-CA" dirty="0"/>
              <a:t> State why you exist – what is the purpose of this group? (mission)</a:t>
            </a:r>
          </a:p>
          <a:p>
            <a:r>
              <a:rPr lang="en-CA" dirty="0"/>
              <a:t>What does your team hope to achieve by coming together?  (vision)</a:t>
            </a:r>
          </a:p>
          <a:p>
            <a:r>
              <a:rPr lang="en-CA" dirty="0"/>
              <a:t>What specific goals or achievements are you striving to meet? ( goals)</a:t>
            </a:r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9609288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CA" dirty="0" smtClean="0"/>
              <a:t>Next Learning Coach Meeting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323652"/>
            <a:ext cx="8136904" cy="4201692"/>
          </a:xfrm>
        </p:spPr>
        <p:txBody>
          <a:bodyPr>
            <a:normAutofit/>
          </a:bodyPr>
          <a:lstStyle/>
          <a:p>
            <a:pPr marL="68580" indent="0" algn="ctr">
              <a:buNone/>
            </a:pPr>
            <a:r>
              <a:rPr lang="en-CA" dirty="0" smtClean="0"/>
              <a:t>June 21, 2013</a:t>
            </a:r>
          </a:p>
          <a:p>
            <a:pPr marL="68580" indent="0" algn="ctr">
              <a:buNone/>
            </a:pPr>
            <a:endParaRPr lang="en-CA" dirty="0"/>
          </a:p>
          <a:p>
            <a:pPr marL="68580" indent="0">
              <a:buNone/>
            </a:pPr>
            <a:r>
              <a:rPr lang="en-CA" dirty="0" smtClean="0"/>
              <a:t>We </a:t>
            </a:r>
            <a:r>
              <a:rPr lang="en-CA" dirty="0"/>
              <a:t>will be asking you to </a:t>
            </a:r>
            <a:r>
              <a:rPr lang="en-CA" dirty="0" smtClean="0"/>
              <a:t>share: </a:t>
            </a:r>
          </a:p>
          <a:p>
            <a:pPr>
              <a:buFont typeface="Courier New" pitchFamily="49" charset="0"/>
              <a:buChar char="o"/>
            </a:pPr>
            <a:r>
              <a:rPr lang="en-CA" smtClean="0"/>
              <a:t>How, or in what area, </a:t>
            </a:r>
            <a:r>
              <a:rPr lang="en-CA" dirty="0"/>
              <a:t>you have professionally grown the most this year, with respect to your role as a learning </a:t>
            </a:r>
            <a:r>
              <a:rPr lang="en-CA" dirty="0" smtClean="0"/>
              <a:t>coach? </a:t>
            </a:r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How </a:t>
            </a:r>
            <a:r>
              <a:rPr lang="en-CA" dirty="0"/>
              <a:t>did this growth come </a:t>
            </a:r>
            <a:r>
              <a:rPr lang="en-CA" dirty="0" smtClean="0"/>
              <a:t>about? </a:t>
            </a:r>
          </a:p>
          <a:p>
            <a:pPr>
              <a:buFont typeface="Courier New" pitchFamily="49" charset="0"/>
              <a:buChar char="o"/>
            </a:pPr>
            <a:r>
              <a:rPr lang="en-CA" dirty="0"/>
              <a:t>H</a:t>
            </a:r>
            <a:r>
              <a:rPr lang="en-CA" dirty="0" smtClean="0"/>
              <a:t>ow </a:t>
            </a:r>
            <a:r>
              <a:rPr lang="en-CA" dirty="0"/>
              <a:t>do you </a:t>
            </a:r>
            <a:r>
              <a:rPr lang="en-CA" dirty="0" smtClean="0"/>
              <a:t>know/demonstrate that you </a:t>
            </a:r>
            <a:r>
              <a:rPr lang="en-CA" dirty="0"/>
              <a:t>have grown in this way? </a:t>
            </a:r>
            <a:endParaRPr lang="en-CA" dirty="0" smtClean="0"/>
          </a:p>
        </p:txBody>
      </p:sp>
    </p:spTree>
    <p:extLst>
      <p:ext uri="{BB962C8B-B14F-4D97-AF65-F5344CB8AC3E}">
        <p14:creationId xmlns:p14="http://schemas.microsoft.com/office/powerpoint/2010/main" val="3985865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Today’s Agenda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Sustaining the Learning </a:t>
            </a:r>
            <a:r>
              <a:rPr lang="en-CA" dirty="0"/>
              <a:t>C</a:t>
            </a:r>
            <a:r>
              <a:rPr lang="en-CA" dirty="0" smtClean="0"/>
              <a:t>oach Program</a:t>
            </a:r>
          </a:p>
          <a:p>
            <a:r>
              <a:rPr lang="en-CA" dirty="0" smtClean="0"/>
              <a:t>Share an Experience</a:t>
            </a:r>
          </a:p>
          <a:p>
            <a:r>
              <a:rPr lang="en-CA" dirty="0" smtClean="0"/>
              <a:t>New Learning: Professional Learning Communities</a:t>
            </a:r>
          </a:p>
          <a:p>
            <a:r>
              <a:rPr lang="en-CA" dirty="0" smtClean="0"/>
              <a:t>Establishing our PLCs</a:t>
            </a:r>
          </a:p>
          <a:p>
            <a:endParaRPr lang="en-CA" dirty="0" smtClean="0"/>
          </a:p>
          <a:p>
            <a:endParaRPr lang="en-CA" dirty="0" smtClean="0"/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677377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608" y="620688"/>
            <a:ext cx="7200918" cy="1143000"/>
          </a:xfrm>
        </p:spPr>
        <p:txBody>
          <a:bodyPr>
            <a:normAutofit fontScale="90000"/>
          </a:bodyPr>
          <a:lstStyle/>
          <a:p>
            <a:r>
              <a:rPr lang="en-CA" dirty="0" smtClean="0"/>
              <a:t>Share a Meaningful Experience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1560" y="1916832"/>
            <a:ext cx="7992888" cy="4464496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CA" b="1" dirty="0"/>
              <a:t>Criteria</a:t>
            </a:r>
            <a:r>
              <a:rPr lang="en-CA" b="1" i="1" dirty="0"/>
              <a:t> </a:t>
            </a:r>
            <a:r>
              <a:rPr lang="en-CA" b="1" dirty="0"/>
              <a:t>for a</a:t>
            </a:r>
            <a:r>
              <a:rPr lang="en-CA" b="1" i="1" dirty="0"/>
              <a:t> meaningful experience</a:t>
            </a:r>
            <a:r>
              <a:rPr lang="en-CA" b="1" dirty="0"/>
              <a:t>. </a:t>
            </a:r>
          </a:p>
          <a:p>
            <a:pPr marL="0" indent="0">
              <a:buNone/>
            </a:pPr>
            <a:r>
              <a:rPr lang="en-US" dirty="0"/>
              <a:t>The experience:</a:t>
            </a:r>
            <a:endParaRPr lang="en-CA" dirty="0"/>
          </a:p>
          <a:p>
            <a:r>
              <a:rPr lang="en-US" dirty="0"/>
              <a:t> Is beneficial to others (others might learn an effective strategy, or a “what not to do”)</a:t>
            </a:r>
            <a:endParaRPr lang="en-CA" dirty="0"/>
          </a:p>
          <a:p>
            <a:r>
              <a:rPr lang="en-US" dirty="0"/>
              <a:t>Helps explore your understanding of the role of a learning coach</a:t>
            </a:r>
          </a:p>
          <a:p>
            <a:pPr marL="68580" indent="0">
              <a:buNone/>
            </a:pPr>
            <a:endParaRPr lang="en-CA" dirty="0" smtClean="0"/>
          </a:p>
          <a:p>
            <a:pPr marL="0" indent="0">
              <a:buNone/>
            </a:pPr>
            <a:r>
              <a:rPr lang="en-US" dirty="0"/>
              <a:t>Tell which of the “commitment to inclusion” statements are championed through this experience, and articulate the alignment between the experience and the commitment statement.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4078435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762000" y="5301208"/>
            <a:ext cx="7554416" cy="870992"/>
          </a:xfrm>
        </p:spPr>
        <p:txBody>
          <a:bodyPr>
            <a:normAutofit fontScale="90000"/>
          </a:bodyPr>
          <a:lstStyle/>
          <a:p>
            <a:r>
              <a:rPr lang="en-CA" sz="3800" dirty="0" smtClean="0"/>
              <a:t>PSD’s Commitments to Inclusion</a:t>
            </a:r>
            <a:endParaRPr lang="en-CA" sz="3800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251520" y="685800"/>
            <a:ext cx="8712968" cy="4687416"/>
          </a:xfrm>
          <a:prstGeom prst="rect">
            <a:avLst/>
          </a:prstGeom>
        </p:spPr>
        <p:txBody>
          <a:bodyPr>
            <a:normAutofit fontScale="77500" lnSpcReduction="20000"/>
          </a:bodyPr>
          <a:lstStyle/>
          <a:p>
            <a:pPr lvl="0">
              <a:buFont typeface="Arial" charset="0"/>
              <a:buChar char="•"/>
            </a:pPr>
            <a:endParaRPr lang="en-US" sz="2800" dirty="0" smtClean="0"/>
          </a:p>
          <a:p>
            <a:pPr lvl="0">
              <a:buFont typeface="Arial" charset="0"/>
              <a:buChar char="•"/>
            </a:pPr>
            <a:r>
              <a:rPr lang="en-US" sz="2800" dirty="0" smtClean="0"/>
              <a:t>The </a:t>
            </a:r>
            <a:r>
              <a:rPr lang="en-US" sz="2800" dirty="0"/>
              <a:t>idea of fixing students </a:t>
            </a:r>
            <a:r>
              <a:rPr lang="en-US" sz="2800" dirty="0" smtClean="0"/>
              <a:t>to the idea of </a:t>
            </a:r>
            <a:r>
              <a:rPr lang="en-US" sz="2800" b="1" dirty="0" smtClean="0"/>
              <a:t>improving environments</a:t>
            </a:r>
          </a:p>
          <a:p>
            <a:pPr lvl="0">
              <a:buFont typeface="Arial" charset="0"/>
              <a:buChar char="•"/>
            </a:pPr>
            <a:endParaRPr lang="en-US" sz="2800" b="1" dirty="0"/>
          </a:p>
          <a:p>
            <a:pPr lvl="0">
              <a:buFont typeface="Arial" charset="0"/>
              <a:buChar char="•"/>
            </a:pPr>
            <a:r>
              <a:rPr lang="en-US" sz="2800" dirty="0"/>
              <a:t>Dependence on staff (teachers and EA’s) to </a:t>
            </a:r>
            <a:r>
              <a:rPr lang="en-US" sz="2800" b="1" dirty="0"/>
              <a:t>a focus on </a:t>
            </a:r>
            <a:r>
              <a:rPr lang="en-US" sz="2800" b="1" dirty="0" smtClean="0"/>
              <a:t>independence</a:t>
            </a:r>
          </a:p>
          <a:p>
            <a:pPr lvl="0">
              <a:buFont typeface="Arial" charset="0"/>
              <a:buChar char="•"/>
            </a:pPr>
            <a:endParaRPr lang="en-US" sz="2800" b="1" dirty="0"/>
          </a:p>
          <a:p>
            <a:pPr lvl="0">
              <a:buFont typeface="Arial" charset="0"/>
              <a:buChar char="•"/>
            </a:pPr>
            <a:r>
              <a:rPr lang="en-US" sz="2800" dirty="0"/>
              <a:t>“Special Ed” to </a:t>
            </a:r>
            <a:r>
              <a:rPr lang="en-US" sz="2800" b="1" dirty="0"/>
              <a:t>ALL students being </a:t>
            </a:r>
            <a:r>
              <a:rPr lang="en-US" sz="2800" b="1" dirty="0" smtClean="0"/>
              <a:t>special</a:t>
            </a:r>
          </a:p>
          <a:p>
            <a:pPr lvl="0">
              <a:buFont typeface="Arial" charset="0"/>
              <a:buChar char="•"/>
            </a:pPr>
            <a:endParaRPr lang="en-US" sz="2800" b="1" dirty="0"/>
          </a:p>
          <a:p>
            <a:pPr lvl="0">
              <a:buFont typeface="Arial" charset="0"/>
              <a:buChar char="•"/>
            </a:pPr>
            <a:r>
              <a:rPr lang="en-US" sz="2800" dirty="0"/>
              <a:t> A deficit model of thinking to a </a:t>
            </a:r>
            <a:r>
              <a:rPr lang="en-US" sz="2800" b="1" dirty="0" smtClean="0"/>
              <a:t>strength-based </a:t>
            </a:r>
            <a:r>
              <a:rPr lang="en-US" sz="2800" b="1" dirty="0"/>
              <a:t>model of </a:t>
            </a:r>
            <a:r>
              <a:rPr lang="en-US" sz="2800" b="1" dirty="0" smtClean="0"/>
              <a:t>thinking</a:t>
            </a:r>
          </a:p>
          <a:p>
            <a:pPr lvl="0">
              <a:buFont typeface="Arial" charset="0"/>
              <a:buChar char="•"/>
            </a:pPr>
            <a:endParaRPr lang="en-US" sz="2800" b="1" dirty="0"/>
          </a:p>
          <a:p>
            <a:pPr lvl="0">
              <a:buFont typeface="Arial" charset="0"/>
              <a:buChar char="•"/>
            </a:pPr>
            <a:r>
              <a:rPr lang="en-US" sz="2800" dirty="0"/>
              <a:t>Having high expectations for some to </a:t>
            </a:r>
            <a:r>
              <a:rPr lang="en-US" sz="2800" b="1" dirty="0"/>
              <a:t>having high expectations for ALL</a:t>
            </a:r>
          </a:p>
          <a:p>
            <a:endParaRPr 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4644008" y="20846"/>
            <a:ext cx="284902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sz="3600" dirty="0" smtClean="0"/>
              <a:t>Move from:</a:t>
            </a:r>
            <a:endParaRPr lang="en-CA" sz="3600" dirty="0"/>
          </a:p>
        </p:txBody>
      </p:sp>
    </p:spTree>
    <p:extLst>
      <p:ext uri="{BB962C8B-B14F-4D97-AF65-F5344CB8AC3E}">
        <p14:creationId xmlns:p14="http://schemas.microsoft.com/office/powerpoint/2010/main" val="2542005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1340768"/>
            <a:ext cx="7848872" cy="1143000"/>
          </a:xfrm>
        </p:spPr>
        <p:txBody>
          <a:bodyPr>
            <a:normAutofit fontScale="90000"/>
          </a:bodyPr>
          <a:lstStyle/>
          <a:p>
            <a:r>
              <a:rPr lang="en-CA" dirty="0" smtClean="0"/>
              <a:t/>
            </a:r>
            <a:br>
              <a:rPr lang="en-CA" dirty="0" smtClean="0"/>
            </a:br>
            <a:r>
              <a:rPr lang="en-CA" dirty="0" smtClean="0"/>
              <a:t>Professional Learning Communities</a:t>
            </a:r>
            <a:br>
              <a:rPr lang="en-CA" dirty="0" smtClean="0"/>
            </a:br>
            <a:r>
              <a:rPr lang="en-CA" dirty="0" smtClean="0"/>
              <a:t> 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CA" dirty="0" smtClean="0"/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Why </a:t>
            </a:r>
            <a:r>
              <a:rPr lang="en-CA" dirty="0"/>
              <a:t>PLC s? </a:t>
            </a:r>
            <a:endParaRPr lang="en-CA" dirty="0" smtClean="0"/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What </a:t>
            </a:r>
            <a:r>
              <a:rPr lang="en-CA" dirty="0"/>
              <a:t>is  a PLC characterized by?</a:t>
            </a:r>
          </a:p>
          <a:p>
            <a:pPr>
              <a:buFont typeface="Courier New" pitchFamily="49" charset="0"/>
              <a:buChar char="o"/>
            </a:pPr>
            <a:r>
              <a:rPr lang="en-CA" dirty="0" smtClean="0"/>
              <a:t>My </a:t>
            </a:r>
            <a:r>
              <a:rPr lang="en-CA" dirty="0"/>
              <a:t>experience this year with PLC </a:t>
            </a:r>
            <a:r>
              <a:rPr lang="en-CA" dirty="0" smtClean="0"/>
              <a:t>work</a:t>
            </a:r>
            <a:endParaRPr lang="en-CA" dirty="0"/>
          </a:p>
          <a:p>
            <a:pPr marL="68580" indent="0">
              <a:buNone/>
            </a:pPr>
            <a:endParaRPr lang="en-CA" dirty="0" smtClean="0"/>
          </a:p>
        </p:txBody>
      </p:sp>
    </p:spTree>
    <p:extLst>
      <p:ext uri="{BB962C8B-B14F-4D97-AF65-F5344CB8AC3E}">
        <p14:creationId xmlns:p14="http://schemas.microsoft.com/office/powerpoint/2010/main" val="26584747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5616" y="692696"/>
            <a:ext cx="7024744" cy="1143000"/>
          </a:xfrm>
        </p:spPr>
        <p:txBody>
          <a:bodyPr>
            <a:normAutofit/>
          </a:bodyPr>
          <a:lstStyle/>
          <a:p>
            <a:r>
              <a:rPr lang="en-CA" dirty="0" smtClean="0"/>
              <a:t>Generate, Sort, Synthesize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772816"/>
            <a:ext cx="8424936" cy="4968552"/>
          </a:xfrm>
        </p:spPr>
        <p:txBody>
          <a:bodyPr>
            <a:normAutofit/>
          </a:bodyPr>
          <a:lstStyle/>
          <a:p>
            <a:pPr marL="68580" indent="0">
              <a:buNone/>
            </a:pPr>
            <a:endParaRPr lang="en-CA" sz="3200" b="1" dirty="0" smtClean="0"/>
          </a:p>
          <a:p>
            <a:pPr marL="68580" indent="0">
              <a:buNone/>
            </a:pPr>
            <a:r>
              <a:rPr lang="en-CA" sz="3200" b="1" dirty="0" smtClean="0"/>
              <a:t>Purpose: </a:t>
            </a:r>
            <a:r>
              <a:rPr lang="en-CA" dirty="0" smtClean="0"/>
              <a:t>Can be used to explore relationships between discrete pieces of information. Then the strategy can be used to organize the information into larger categorical or conceptual groupings.</a:t>
            </a:r>
          </a:p>
          <a:p>
            <a:pPr marL="68580" indent="0">
              <a:buNone/>
            </a:pPr>
            <a:endParaRPr lang="en-CA" sz="3200" dirty="0"/>
          </a:p>
          <a:p>
            <a:pPr marL="68580" indent="0">
              <a:buNone/>
            </a:pPr>
            <a:r>
              <a:rPr lang="en-CA" sz="2000" i="1" dirty="0" smtClean="0"/>
              <a:t>Groups at Work </a:t>
            </a:r>
            <a:r>
              <a:rPr lang="en-CA" sz="2000" dirty="0" smtClean="0"/>
              <a:t>- Laura Lipton and Bruce Wellman (p. 66)</a:t>
            </a:r>
            <a:endParaRPr lang="en-CA" sz="2000" dirty="0"/>
          </a:p>
        </p:txBody>
      </p:sp>
    </p:spTree>
    <p:extLst>
      <p:ext uri="{BB962C8B-B14F-4D97-AF65-F5344CB8AC3E}">
        <p14:creationId xmlns:p14="http://schemas.microsoft.com/office/powerpoint/2010/main" val="14834184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1600" y="692696"/>
            <a:ext cx="7024744" cy="1143000"/>
          </a:xfrm>
        </p:spPr>
        <p:txBody>
          <a:bodyPr/>
          <a:lstStyle/>
          <a:p>
            <a:r>
              <a:rPr lang="en-CA" dirty="0" smtClean="0"/>
              <a:t>Generate Ideas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916832"/>
            <a:ext cx="7776864" cy="4536504"/>
          </a:xfrm>
        </p:spPr>
        <p:txBody>
          <a:bodyPr>
            <a:normAutofit fontScale="85000" lnSpcReduction="10000"/>
          </a:bodyPr>
          <a:lstStyle/>
          <a:p>
            <a:pPr>
              <a:buFont typeface="Wingdings" pitchFamily="2" charset="2"/>
              <a:buChar char="Ø"/>
            </a:pPr>
            <a:r>
              <a:rPr lang="en-CA" sz="3000" dirty="0"/>
              <a:t>Individually </a:t>
            </a:r>
            <a:r>
              <a:rPr lang="en-CA" sz="3000" dirty="0" smtClean="0"/>
              <a:t>record some “education” topics </a:t>
            </a:r>
            <a:r>
              <a:rPr lang="en-CA" sz="3000" dirty="0"/>
              <a:t>YOU would like to learn more </a:t>
            </a:r>
            <a:r>
              <a:rPr lang="en-CA" sz="3000" dirty="0" smtClean="0"/>
              <a:t>about. </a:t>
            </a:r>
          </a:p>
          <a:p>
            <a:pPr>
              <a:buFont typeface="Wingdings" pitchFamily="2" charset="2"/>
              <a:buChar char="Ø"/>
            </a:pPr>
            <a:r>
              <a:rPr lang="en-CA" sz="3000" dirty="0" smtClean="0"/>
              <a:t>Write each idea on a separate sticky note.</a:t>
            </a:r>
          </a:p>
          <a:p>
            <a:pPr marL="68580" indent="0">
              <a:buNone/>
            </a:pPr>
            <a:endParaRPr lang="en-CA" sz="2800" dirty="0" smtClean="0"/>
          </a:p>
          <a:p>
            <a:pPr marL="68580" indent="0">
              <a:buNone/>
            </a:pPr>
            <a:r>
              <a:rPr lang="en-CA" sz="2600" dirty="0" smtClean="0"/>
              <a:t>E.g.</a:t>
            </a:r>
          </a:p>
          <a:p>
            <a:pPr>
              <a:buFont typeface="Arial" pitchFamily="34" charset="0"/>
              <a:buChar char="•"/>
            </a:pPr>
            <a:r>
              <a:rPr lang="en-CA" sz="2600" dirty="0"/>
              <a:t>T</a:t>
            </a:r>
            <a:r>
              <a:rPr lang="en-CA" sz="2600" dirty="0" smtClean="0"/>
              <a:t>echniques </a:t>
            </a:r>
            <a:r>
              <a:rPr lang="en-CA" sz="2600" dirty="0"/>
              <a:t>for overcoming difficulties in the </a:t>
            </a:r>
            <a:r>
              <a:rPr lang="en-CA" sz="2600" dirty="0" smtClean="0"/>
              <a:t>classroom</a:t>
            </a:r>
          </a:p>
          <a:p>
            <a:pPr>
              <a:buFont typeface="Arial" pitchFamily="34" charset="0"/>
              <a:buChar char="•"/>
            </a:pPr>
            <a:r>
              <a:rPr lang="en-CA" sz="2600" dirty="0" smtClean="0"/>
              <a:t>Specific pedagogy </a:t>
            </a:r>
            <a:r>
              <a:rPr lang="en-CA" sz="2600" dirty="0"/>
              <a:t>to better engage </a:t>
            </a:r>
            <a:r>
              <a:rPr lang="en-CA" sz="2600" dirty="0" smtClean="0"/>
              <a:t>students</a:t>
            </a:r>
          </a:p>
          <a:p>
            <a:pPr>
              <a:buFont typeface="Arial" pitchFamily="34" charset="0"/>
              <a:buChar char="•"/>
            </a:pPr>
            <a:r>
              <a:rPr lang="en-CA" sz="2600" dirty="0"/>
              <a:t>C</a:t>
            </a:r>
            <a:r>
              <a:rPr lang="en-CA" sz="2600" dirty="0" smtClean="0"/>
              <a:t>ollaborative </a:t>
            </a:r>
            <a:r>
              <a:rPr lang="en-CA" sz="2600" dirty="0"/>
              <a:t>learning </a:t>
            </a:r>
            <a:r>
              <a:rPr lang="en-CA" sz="2600" dirty="0" smtClean="0"/>
              <a:t>practices</a:t>
            </a:r>
          </a:p>
          <a:p>
            <a:pPr>
              <a:buFont typeface="Arial" pitchFamily="34" charset="0"/>
              <a:buChar char="•"/>
            </a:pPr>
            <a:r>
              <a:rPr lang="en-CA" sz="2600" dirty="0" smtClean="0"/>
              <a:t>Particular subject </a:t>
            </a:r>
          </a:p>
          <a:p>
            <a:pPr>
              <a:buFont typeface="Arial" pitchFamily="34" charset="0"/>
              <a:buChar char="•"/>
            </a:pPr>
            <a:r>
              <a:rPr lang="en-CA" sz="2600" dirty="0" smtClean="0"/>
              <a:t>Assessment </a:t>
            </a:r>
            <a:r>
              <a:rPr lang="en-CA" sz="2600" dirty="0"/>
              <a:t>practices…</a:t>
            </a:r>
          </a:p>
        </p:txBody>
      </p:sp>
    </p:spTree>
    <p:extLst>
      <p:ext uri="{BB962C8B-B14F-4D97-AF65-F5344CB8AC3E}">
        <p14:creationId xmlns:p14="http://schemas.microsoft.com/office/powerpoint/2010/main" val="34153251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CA" dirty="0" smtClean="0"/>
              <a:t/>
            </a:r>
            <a:br>
              <a:rPr lang="en-CA" dirty="0" smtClean="0"/>
            </a:br>
            <a:r>
              <a:rPr lang="en-CA" dirty="0" err="1" smtClean="0"/>
              <a:t>RoundRobin</a:t>
            </a:r>
            <a:r>
              <a:rPr lang="en-CA" dirty="0" smtClean="0"/>
              <a:t> Sharing 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 smtClean="0"/>
              <a:t>Take turns sharing one idea at a time; articulate a bit so team members understand your intent</a:t>
            </a:r>
          </a:p>
          <a:p>
            <a:r>
              <a:rPr lang="en-CA" dirty="0" smtClean="0"/>
              <a:t>Place your sticky note on the sheet in the middle of the table once your idea has been shared. </a:t>
            </a:r>
          </a:p>
          <a:p>
            <a:r>
              <a:rPr lang="en-CA" dirty="0" smtClean="0"/>
              <a:t>Continue until all ideas are shared.</a:t>
            </a:r>
          </a:p>
          <a:p>
            <a:pPr marL="68580" indent="0">
              <a:buNone/>
            </a:pPr>
            <a:endParaRPr lang="en-CA" sz="2000" dirty="0"/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4606000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err="1" smtClean="0"/>
              <a:t>RoundRobin</a:t>
            </a:r>
            <a:r>
              <a:rPr lang="en-CA" dirty="0" smtClean="0"/>
              <a:t> Sorting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2323652"/>
            <a:ext cx="7560840" cy="3985668"/>
          </a:xfrm>
        </p:spPr>
        <p:txBody>
          <a:bodyPr>
            <a:noAutofit/>
          </a:bodyPr>
          <a:lstStyle/>
          <a:p>
            <a:r>
              <a:rPr lang="en-CA" dirty="0" smtClean="0"/>
              <a:t>Take turns moving sticky notes around so similar ideas are grouped together. </a:t>
            </a:r>
          </a:p>
          <a:p>
            <a:r>
              <a:rPr lang="en-CA" dirty="0" smtClean="0"/>
              <a:t>When it’s your turn, if you don’t agree with a previous move, then move the sticky note where you think it should go.</a:t>
            </a:r>
          </a:p>
          <a:p>
            <a:r>
              <a:rPr lang="en-CA" dirty="0" smtClean="0"/>
              <a:t>Continue this process until all ideas are sorted into groups, and everyone is in agreement that this is the correct categorization.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10004955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1134</TotalTime>
  <Words>888</Words>
  <Application>Microsoft Office PowerPoint</Application>
  <PresentationFormat>On-screen Show (4:3)</PresentationFormat>
  <Paragraphs>113</Paragraphs>
  <Slides>16</Slides>
  <Notes>16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Austin</vt:lpstr>
      <vt:lpstr>Learning Coach Meeting</vt:lpstr>
      <vt:lpstr>Today’s Agenda</vt:lpstr>
      <vt:lpstr>Share a Meaningful Experience</vt:lpstr>
      <vt:lpstr>PSD’s Commitments to Inclusion</vt:lpstr>
      <vt:lpstr> Professional Learning Communities  </vt:lpstr>
      <vt:lpstr>Generate, Sort, Synthesize</vt:lpstr>
      <vt:lpstr>Generate Ideas</vt:lpstr>
      <vt:lpstr> RoundRobin Sharing </vt:lpstr>
      <vt:lpstr>RoundRobin Sorting</vt:lpstr>
      <vt:lpstr>“Big Idea” Label</vt:lpstr>
      <vt:lpstr>Recording all the Big Ideas</vt:lpstr>
      <vt:lpstr>Revising Big Ideas </vt:lpstr>
      <vt:lpstr>Determine PLCs</vt:lpstr>
      <vt:lpstr>Begin to Build Your Team</vt:lpstr>
      <vt:lpstr>Develop Your PLC Vision…</vt:lpstr>
      <vt:lpstr>Next Learning Coach Meeting</vt:lpstr>
    </vt:vector>
  </TitlesOfParts>
  <Company>PSD70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Leah Andrews</dc:creator>
  <cp:lastModifiedBy>Diane Lander</cp:lastModifiedBy>
  <cp:revision>72</cp:revision>
  <dcterms:created xsi:type="dcterms:W3CDTF">2012-12-14T16:08:01Z</dcterms:created>
  <dcterms:modified xsi:type="dcterms:W3CDTF">2013-05-14T22:24:21Z</dcterms:modified>
</cp:coreProperties>
</file>